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9" r:id="rId3"/>
    <p:sldId id="311" r:id="rId4"/>
    <p:sldId id="291" r:id="rId5"/>
    <p:sldId id="296" r:id="rId6"/>
    <p:sldId id="292" r:id="rId7"/>
    <p:sldId id="295" r:id="rId8"/>
    <p:sldId id="293" r:id="rId9"/>
    <p:sldId id="294" r:id="rId10"/>
    <p:sldId id="297" r:id="rId11"/>
    <p:sldId id="264" r:id="rId12"/>
    <p:sldId id="307" r:id="rId13"/>
    <p:sldId id="258" r:id="rId14"/>
    <p:sldId id="274" r:id="rId15"/>
    <p:sldId id="259" r:id="rId16"/>
    <p:sldId id="275" r:id="rId17"/>
    <p:sldId id="298" r:id="rId18"/>
    <p:sldId id="260" r:id="rId19"/>
    <p:sldId id="268" r:id="rId20"/>
    <p:sldId id="269" r:id="rId21"/>
    <p:sldId id="273" r:id="rId22"/>
    <p:sldId id="265" r:id="rId23"/>
    <p:sldId id="267" r:id="rId24"/>
    <p:sldId id="303" r:id="rId25"/>
    <p:sldId id="270" r:id="rId26"/>
    <p:sldId id="312" r:id="rId27"/>
    <p:sldId id="257" r:id="rId28"/>
    <p:sldId id="266" r:id="rId29"/>
    <p:sldId id="272" r:id="rId30"/>
    <p:sldId id="289" r:id="rId31"/>
    <p:sldId id="278" r:id="rId32"/>
    <p:sldId id="276" r:id="rId33"/>
    <p:sldId id="288" r:id="rId34"/>
    <p:sldId id="279" r:id="rId35"/>
    <p:sldId id="287" r:id="rId36"/>
    <p:sldId id="280" r:id="rId37"/>
    <p:sldId id="314" r:id="rId38"/>
    <p:sldId id="281" r:id="rId39"/>
    <p:sldId id="282" r:id="rId40"/>
    <p:sldId id="313" r:id="rId41"/>
    <p:sldId id="283" r:id="rId42"/>
    <p:sldId id="285" r:id="rId43"/>
    <p:sldId id="284" r:id="rId44"/>
    <p:sldId id="304" r:id="rId45"/>
    <p:sldId id="271" r:id="rId46"/>
    <p:sldId id="315" r:id="rId47"/>
    <p:sldId id="286" r:id="rId48"/>
    <p:sldId id="305" r:id="rId49"/>
    <p:sldId id="316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94" d="100"/>
          <a:sy n="94" d="100"/>
        </p:scale>
        <p:origin x="-129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6010A2-8762-45C7-91C3-246592D902B1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AC847F4-ACFF-4212-B8E1-23EEC8BABE4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ZIKA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Emergência internacional</a:t>
            </a:r>
          </a:p>
          <a:p>
            <a:r>
              <a:rPr lang="pt-B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</a:t>
            </a:r>
          </a:p>
          <a:p>
            <a:r>
              <a:rPr lang="pt-B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pt-B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pt-B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Apresentação CEFET, 30/3/2016 </a:t>
            </a:r>
            <a:r>
              <a:rPr lang="pt-BR" sz="2200" b="1" dirty="0"/>
              <a:t> </a:t>
            </a:r>
          </a:p>
          <a:p>
            <a:pPr algn="r"/>
            <a:r>
              <a:rPr lang="pt-BR" dirty="0"/>
              <a:t>                                         </a:t>
            </a:r>
            <a:r>
              <a:rPr lang="pt-BR" sz="1900" b="1" dirty="0"/>
              <a:t>Liliana </a:t>
            </a:r>
            <a:r>
              <a:rPr lang="pt-BR" sz="1900" b="1" dirty="0" err="1"/>
              <a:t>Lugarinho</a:t>
            </a:r>
            <a:r>
              <a:rPr lang="pt-BR" sz="1900" b="1" dirty="0"/>
              <a:t> e Liliane </a:t>
            </a:r>
            <a:r>
              <a:rPr lang="pt-BR" sz="1900" b="1" dirty="0" err="1"/>
              <a:t>Penello</a:t>
            </a:r>
            <a:endParaRPr lang="pt-BR" sz="1900" b="1" dirty="0"/>
          </a:p>
          <a:p>
            <a:pPr algn="r"/>
            <a:r>
              <a:rPr lang="pt-BR" sz="1900" b="1" dirty="0"/>
              <a:t>                                                                EBBS/IFF/Fiocruz           </a:t>
            </a:r>
            <a:r>
              <a:rPr lang="pt-BR" sz="1900" dirty="0"/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993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8" y="980728"/>
            <a:ext cx="8053019" cy="50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ZIKA vírus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just"/>
            <a:r>
              <a:rPr lang="pt-BR" dirty="0"/>
              <a:t>O </a:t>
            </a:r>
            <a:r>
              <a:rPr lang="pt-BR" dirty="0" err="1"/>
              <a:t>Zika</a:t>
            </a:r>
            <a:r>
              <a:rPr lang="pt-BR" dirty="0"/>
              <a:t> é um RNA vírus, do gênero </a:t>
            </a:r>
            <a:r>
              <a:rPr lang="pt-BR" dirty="0" err="1"/>
              <a:t>Flavivírus</a:t>
            </a:r>
            <a:r>
              <a:rPr lang="pt-BR" dirty="0"/>
              <a:t>, família </a:t>
            </a:r>
            <a:r>
              <a:rPr lang="pt-BR" dirty="0" err="1"/>
              <a:t>Flaviviridae</a:t>
            </a:r>
            <a:r>
              <a:rPr lang="pt-BR" dirty="0"/>
              <a:t>. Até o momento, são conhecidas e descritas duas linhagens do vírus: uma Africana e outra Asiática.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Estudos recentes confirmam que a atual epidemia no Brasil é da linhagem asiática.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613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ZIKA VIRUS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78501"/>
            <a:ext cx="4032447" cy="22636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86931"/>
            <a:ext cx="3528392" cy="21552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95" y="4005064"/>
            <a:ext cx="4597102" cy="25922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9" y="4005064"/>
            <a:ext cx="3240358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/>
              <a:t>Histórico</a:t>
            </a:r>
            <a:br>
              <a:rPr lang="pt-BR" sz="3200" dirty="0"/>
            </a:br>
            <a:r>
              <a:rPr lang="pt-BR" sz="3200" dirty="0"/>
              <a:t>Por que se sabe tão pouco a respeito do </a:t>
            </a:r>
            <a:r>
              <a:rPr lang="pt-BR" sz="3200" dirty="0" err="1"/>
              <a:t>zika</a:t>
            </a:r>
            <a:r>
              <a:rPr lang="pt-BR" sz="3200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500" b="1" dirty="0">
                <a:solidFill>
                  <a:srgbClr val="FF0000"/>
                </a:solidFill>
              </a:rPr>
              <a:t>1947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Um grupo iniciou uma pesquisa com macacos em Uganda, na África, para estudar o ciclo silvestre da febre amarela. Um dos animais apresentou sintomas da doença e, para surpresa dos pesquisadores, as amostras de sangue indicaram a presença de um vírus desconhecido.</a:t>
            </a:r>
          </a:p>
          <a:p>
            <a:pPr marL="0" indent="0" algn="just">
              <a:buNone/>
            </a:pPr>
            <a:r>
              <a:rPr lang="pt-BR" dirty="0"/>
              <a:t>Esse novo agente foi batizado com o nome da floresta onde esse macaco vivia :  </a:t>
            </a:r>
            <a:r>
              <a:rPr lang="pt-BR" dirty="0" err="1"/>
              <a:t>Zika</a:t>
            </a:r>
            <a:r>
              <a:rPr lang="pt-BR" dirty="0"/>
              <a:t> Forest. </a:t>
            </a:r>
          </a:p>
        </p:txBody>
      </p:sp>
    </p:spTree>
    <p:extLst>
      <p:ext uri="{BB962C8B-B14F-4D97-AF65-F5344CB8AC3E}">
        <p14:creationId xmlns:p14="http://schemas.microsoft.com/office/powerpoint/2010/main" val="222283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/>
              <a:t>Histórico</a:t>
            </a:r>
            <a:br>
              <a:rPr lang="pt-BR" sz="3200" dirty="0"/>
            </a:br>
            <a:r>
              <a:rPr lang="pt-BR" sz="3200" dirty="0"/>
              <a:t>Por que se sabe tão pouco a respeito do </a:t>
            </a:r>
            <a:r>
              <a:rPr lang="pt-BR" sz="3200" dirty="0" err="1"/>
              <a:t>zika</a:t>
            </a:r>
            <a:r>
              <a:rPr lang="pt-BR" sz="3200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500" b="1" dirty="0">
                <a:solidFill>
                  <a:srgbClr val="FF0000"/>
                </a:solidFill>
              </a:rPr>
              <a:t>1952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Surgem os primeiros relatos de humanos infectados.</a:t>
            </a:r>
          </a:p>
          <a:p>
            <a:pPr marL="0" indent="0" algn="just">
              <a:buNone/>
            </a:pPr>
            <a:r>
              <a:rPr lang="pt-BR" dirty="0"/>
              <a:t>Por décadas, o vírus ficou restrito a comunidades rurais da África e do Sudeste Asiático, além de não apresentar quadros clínicos severos. Pouco depois os sintomas desapareciam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43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Histórico</a:t>
            </a:r>
            <a:br>
              <a:rPr lang="pt-BR" sz="3600" dirty="0"/>
            </a:br>
            <a:r>
              <a:rPr lang="pt-BR" sz="3600" dirty="0"/>
              <a:t>Por que se sabe tão pouco a respeito do </a:t>
            </a:r>
            <a:r>
              <a:rPr lang="pt-BR" sz="3600" dirty="0" err="1"/>
              <a:t>zika</a:t>
            </a:r>
            <a:r>
              <a:rPr lang="pt-BR" sz="3600" dirty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500" b="1" dirty="0">
                <a:solidFill>
                  <a:srgbClr val="FF0000"/>
                </a:solidFill>
              </a:rPr>
              <a:t>2007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Houve um surto de </a:t>
            </a:r>
            <a:r>
              <a:rPr lang="pt-BR" dirty="0" err="1"/>
              <a:t>zika</a:t>
            </a:r>
            <a:r>
              <a:rPr lang="pt-BR" dirty="0"/>
              <a:t> nas Ilhas </a:t>
            </a:r>
            <a:r>
              <a:rPr lang="pt-BR" dirty="0" err="1"/>
              <a:t>Yap</a:t>
            </a:r>
            <a:r>
              <a:rPr lang="pt-BR" dirty="0"/>
              <a:t>, na Micronésia,  e a doença passou a ser mais estudada, até porque essa região do Pacífico tem muitas conexões com a Europa. </a:t>
            </a:r>
          </a:p>
        </p:txBody>
      </p:sp>
    </p:spTree>
    <p:extLst>
      <p:ext uri="{BB962C8B-B14F-4D97-AF65-F5344CB8AC3E}">
        <p14:creationId xmlns:p14="http://schemas.microsoft.com/office/powerpoint/2010/main" val="149121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/>
              <a:t>Histórico</a:t>
            </a:r>
            <a:br>
              <a:rPr lang="pt-BR" sz="3200" dirty="0"/>
            </a:br>
            <a:r>
              <a:rPr lang="pt-BR" sz="3200" dirty="0"/>
              <a:t>Por que se sabe tão pouco a respeito do </a:t>
            </a:r>
            <a:r>
              <a:rPr lang="pt-BR" sz="3200" dirty="0" err="1"/>
              <a:t>zika</a:t>
            </a:r>
            <a:r>
              <a:rPr lang="pt-BR" sz="3200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 algn="ctr">
              <a:buNone/>
            </a:pPr>
            <a:r>
              <a:rPr lang="en-US" sz="3500" b="1" dirty="0">
                <a:solidFill>
                  <a:srgbClr val="FF0000"/>
                </a:solidFill>
              </a:rPr>
              <a:t>2013 e 2014</a:t>
            </a:r>
            <a:endParaRPr lang="pt-BR" sz="3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Surge  a maior epidemia  na Polinésia francesa, Nova Caledônia, Ilhas Cook e na Ilha de Pascoa(Chile)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91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1472"/>
            <a:ext cx="8229600" cy="1119336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/>
            </a:r>
            <a:br>
              <a:rPr lang="pt-BR" sz="2700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Histórico</a:t>
            </a:r>
            <a:br>
              <a:rPr lang="pt-BR" dirty="0"/>
            </a:br>
            <a:r>
              <a:rPr lang="pt-BR" dirty="0"/>
              <a:t>Brasil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4344144"/>
          </a:xfrm>
        </p:spPr>
        <p:txBody>
          <a:bodyPr/>
          <a:lstStyle/>
          <a:p>
            <a:endParaRPr lang="pt-PT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2013 e 2014</a:t>
            </a:r>
            <a:endParaRPr lang="pt-PT" dirty="0"/>
          </a:p>
          <a:p>
            <a:endParaRPr lang="pt-PT" dirty="0"/>
          </a:p>
          <a:p>
            <a:pPr algn="just"/>
            <a:r>
              <a:rPr lang="pt-PT" sz="2000" dirty="0"/>
              <a:t>Análises mostram uma única introdução do vírus  ZIKA para as Américas ; estima-se que ocorreu entre maio-dezembro de 2013, mais de 12 meses antes da detecção de vírus  ZIKA no Brasil.</a:t>
            </a:r>
          </a:p>
          <a:p>
            <a:pPr algn="just"/>
            <a:r>
              <a:rPr lang="pt-PT" sz="2000" dirty="0"/>
              <a:t> A data estimada de origem coincide com um aumento no número de passageiros       (Copa das Confederações)  aéreos para o Brasil a partir de áreas endêmicas de vírus  ZIKA e, com surtos notificados em ilhas do Pacífico.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4996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Histórico</a:t>
            </a:r>
            <a:br>
              <a:rPr lang="pt-BR" sz="3200" dirty="0"/>
            </a:br>
            <a:r>
              <a:rPr lang="pt-BR" sz="3200" dirty="0"/>
              <a:t>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16" y="1547664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Final de 2014</a:t>
            </a:r>
            <a:endParaRPr lang="pt-BR" sz="28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Verificou-se no Nordeste, em especial no Rio Grande do Norte, a ocorrência de muitos casos de “dengue” com características diferentes daquelas que conhecíamos.</a:t>
            </a:r>
          </a:p>
          <a:p>
            <a:pPr marL="0" indent="0" algn="just">
              <a:buNone/>
            </a:pPr>
            <a:r>
              <a:rPr lang="pt-BR" dirty="0"/>
              <a:t> Logo de início, os pacientes apresentavam manchas vermelhas no corpo, que coçavam muito, mas sem as dores acentuadas da dengue ou a febre alta característica. </a:t>
            </a:r>
          </a:p>
        </p:txBody>
      </p:sp>
    </p:spTree>
    <p:extLst>
      <p:ext uri="{BB962C8B-B14F-4D97-AF65-F5344CB8AC3E}">
        <p14:creationId xmlns:p14="http://schemas.microsoft.com/office/powerpoint/2010/main" val="209190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/>
              <a:t>Histórico</a:t>
            </a:r>
            <a:br>
              <a:rPr lang="pt-BR" sz="3200" dirty="0"/>
            </a:br>
            <a:r>
              <a:rPr lang="pt-BR" sz="3200" dirty="0"/>
              <a:t>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7400" b="1" dirty="0">
                <a:solidFill>
                  <a:srgbClr val="FF0000"/>
                </a:solidFill>
              </a:rPr>
              <a:t>Abril de 2015</a:t>
            </a:r>
          </a:p>
          <a:p>
            <a:pPr marL="0" indent="0" algn="ctr">
              <a:buNone/>
            </a:pPr>
            <a:endParaRPr lang="pt-BR" sz="4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4900" dirty="0"/>
              <a:t> </a:t>
            </a:r>
            <a:r>
              <a:rPr lang="pt-BR" sz="6400" dirty="0" err="1"/>
              <a:t>Gúbio</a:t>
            </a:r>
            <a:r>
              <a:rPr lang="pt-BR" sz="6400" dirty="0"/>
              <a:t> Soares Campos, virologista da Universidade Federal da Bahia, identificou o </a:t>
            </a:r>
            <a:r>
              <a:rPr lang="pt-BR" sz="6400" dirty="0" err="1"/>
              <a:t>zika</a:t>
            </a:r>
            <a:endParaRPr lang="pt-BR" sz="6400" dirty="0"/>
          </a:p>
          <a:p>
            <a:pPr marL="0" indent="0">
              <a:lnSpc>
                <a:spcPct val="150000"/>
              </a:lnSpc>
              <a:buNone/>
            </a:pPr>
            <a:endParaRPr lang="pt-BR" sz="64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6400" dirty="0"/>
              <a:t>Pouco depois, surgiram os primeiros casos de associação de </a:t>
            </a:r>
            <a:r>
              <a:rPr lang="pt-BR" sz="6400" dirty="0" err="1"/>
              <a:t>Guillain-Barré</a:t>
            </a:r>
            <a:r>
              <a:rPr lang="pt-BR" sz="6400" dirty="0"/>
              <a:t> com o vírus que é  uma resposta autoimune do corpo diante de processos infecciosos, levando à paralisação dos músculos.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6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6400" dirty="0"/>
              <a:t>Então emergiram os casos de microcefalia. As mães relatavam quase sempre a mesma história: durante a gestação, manifestaram sintomas do </a:t>
            </a:r>
            <a:r>
              <a:rPr lang="pt-BR" sz="6400" dirty="0" err="1"/>
              <a:t>zika</a:t>
            </a:r>
            <a:r>
              <a:rPr lang="pt-BR" sz="64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6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6400" dirty="0"/>
              <a:t> As suspeitas dessa correlação só cresceram, até que os  laboratórios começarem a confirmar o diagnóstico de </a:t>
            </a:r>
            <a:r>
              <a:rPr lang="pt-BR" sz="6400" dirty="0" err="1"/>
              <a:t>zika</a:t>
            </a:r>
            <a:r>
              <a:rPr lang="pt-BR" sz="6400" dirty="0"/>
              <a:t> em mulheres grávidas cujos bebês estavam com microcefalia.</a:t>
            </a:r>
            <a:br>
              <a:rPr lang="pt-BR" sz="6400" dirty="0"/>
            </a:br>
            <a:endParaRPr lang="pt-BR" sz="6400" dirty="0"/>
          </a:p>
        </p:txBody>
      </p:sp>
    </p:spTree>
    <p:extLst>
      <p:ext uri="{BB962C8B-B14F-4D97-AF65-F5344CB8AC3E}">
        <p14:creationId xmlns:p14="http://schemas.microsoft.com/office/powerpoint/2010/main" val="201376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Aedes </a:t>
            </a:r>
            <a:r>
              <a:rPr lang="pt-BR" sz="3200" dirty="0" err="1"/>
              <a:t>aegypt</a:t>
            </a:r>
            <a:r>
              <a:rPr lang="pt-BR" sz="3200" dirty="0"/>
              <a:t> – “o odioso do Egito”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sz="2300" b="1" i="1" dirty="0"/>
              <a:t>Aedes (</a:t>
            </a:r>
            <a:r>
              <a:rPr lang="pt-BR" sz="2300" b="1" i="1" dirty="0" err="1"/>
              <a:t>Stegomyia</a:t>
            </a:r>
            <a:r>
              <a:rPr lang="pt-BR" sz="2300" b="1" i="1" dirty="0"/>
              <a:t>) aegypti</a:t>
            </a:r>
            <a:r>
              <a:rPr lang="pt-BR" sz="2300" dirty="0"/>
              <a:t> (</a:t>
            </a:r>
            <a:r>
              <a:rPr lang="pt-BR" sz="2300" i="1" dirty="0" err="1"/>
              <a:t>aēdēs</a:t>
            </a:r>
            <a:r>
              <a:rPr lang="pt-BR" sz="2300" dirty="0"/>
              <a:t> do grego "odioso" e </a:t>
            </a:r>
            <a:r>
              <a:rPr lang="pt-BR" sz="2300" i="1" dirty="0" err="1"/>
              <a:t>ægypti</a:t>
            </a:r>
            <a:r>
              <a:rPr lang="pt-BR" sz="2300" dirty="0"/>
              <a:t> do latim "do </a:t>
            </a:r>
            <a:r>
              <a:rPr lang="pt-BR" sz="2300" dirty="0" err="1"/>
              <a:t>Egipto</a:t>
            </a:r>
            <a:r>
              <a:rPr lang="pt-BR" sz="2300" dirty="0"/>
              <a:t>") é a nomenclatura taxonômica para o mosquito que é popularmente conhecido como mosquito-da-dengue ou pernilongo-rajado,</a:t>
            </a:r>
            <a:r>
              <a:rPr lang="pt-BR" sz="2300" baseline="30000" dirty="0"/>
              <a:t> </a:t>
            </a:r>
            <a:r>
              <a:rPr lang="pt-BR" sz="2300" dirty="0"/>
              <a:t>uma espécie de mosquito da família </a:t>
            </a:r>
            <a:r>
              <a:rPr lang="pt-BR" sz="2300" i="1" dirty="0" err="1"/>
              <a:t>Culicidae</a:t>
            </a:r>
            <a:r>
              <a:rPr lang="pt-BR" sz="2300" dirty="0"/>
              <a:t> proveniente da África.</a:t>
            </a:r>
          </a:p>
          <a:p>
            <a:pPr algn="just"/>
            <a:r>
              <a:rPr lang="pt-BR" sz="2300" dirty="0"/>
              <a:t> Atualmente distribuído por quase todo o mundo, especialmente em regiões tropicais e subtropicais, é dependente da concentração humana no local para se estabelecer.</a:t>
            </a:r>
            <a:endParaRPr lang="pt-BR" sz="2300" b="1" dirty="0"/>
          </a:p>
          <a:p>
            <a:pPr algn="just"/>
            <a:r>
              <a:rPr lang="pt-BR" sz="2300" dirty="0"/>
              <a:t>O mosquito está bem adaptado ao domicílio humano, onde consegue reproduzir-se e pôr os seus ovos em pequenas quantidades de água parada, não só limpas mas também aquelas com altos níveis de poluição, como esgoto. </a:t>
            </a:r>
          </a:p>
          <a:p>
            <a:pPr algn="just"/>
            <a:r>
              <a:rPr lang="pt-BR" sz="2300" dirty="0"/>
              <a:t>As larvas são sensíveis à luz, o que faz com que se desenvolvam bem em águas turvas.</a:t>
            </a:r>
          </a:p>
          <a:p>
            <a:pPr algn="just"/>
            <a:r>
              <a:rPr lang="pt-BR" sz="2300" dirty="0"/>
              <a:t>As fêmeas, para realizar a </a:t>
            </a:r>
            <a:r>
              <a:rPr lang="pt-BR" sz="2300" dirty="0" err="1"/>
              <a:t>hematofagia</a:t>
            </a:r>
            <a:r>
              <a:rPr lang="pt-BR" sz="2300" dirty="0"/>
              <a:t>, podem percorrer até 2 500 m.</a:t>
            </a:r>
          </a:p>
          <a:p>
            <a:pPr algn="just"/>
            <a:endParaRPr lang="pt-BR" sz="2300" dirty="0"/>
          </a:p>
          <a:p>
            <a:pPr marL="0" indent="0" algn="ctr">
              <a:buNone/>
            </a:pPr>
            <a:r>
              <a:rPr lang="pt-BR" b="1" dirty="0"/>
              <a:t>É considerado vector de doenças graves, como dengue, febre amarela, febre </a:t>
            </a:r>
            <a:r>
              <a:rPr lang="pt-BR" b="1" dirty="0" err="1"/>
              <a:t>zica</a:t>
            </a:r>
            <a:r>
              <a:rPr lang="pt-BR" b="1" dirty="0"/>
              <a:t> e </a:t>
            </a:r>
            <a:r>
              <a:rPr lang="pt-BR" b="1" dirty="0" err="1"/>
              <a:t>chikungunya</a:t>
            </a:r>
            <a:r>
              <a:rPr lang="pt-BR" b="1" dirty="0"/>
              <a:t>.</a:t>
            </a:r>
          </a:p>
          <a:p>
            <a:pPr marL="0" indent="0" algn="ctr">
              <a:buNone/>
            </a:pPr>
            <a:r>
              <a:rPr lang="pt-BR" b="1" dirty="0"/>
              <a:t> O controle das suas populações é considerado assunto de saúde pública</a:t>
            </a:r>
            <a:endParaRPr lang="pt-BR" baseline="30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011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dirty="0"/>
              <a:t>O vírus </a:t>
            </a:r>
            <a:r>
              <a:rPr lang="pt-BR" sz="2900" dirty="0" err="1"/>
              <a:t>zika</a:t>
            </a:r>
            <a:r>
              <a:rPr lang="pt-BR" sz="2900" dirty="0"/>
              <a:t> é capaz de ultrapassar a barreira placentária...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lnSpc>
                <a:spcPct val="130000"/>
              </a:lnSpc>
              <a:buNone/>
            </a:pPr>
            <a:r>
              <a:rPr lang="pt-BR" sz="2800" dirty="0"/>
              <a:t>Estamos diante de uma epidemia de </a:t>
            </a:r>
            <a:r>
              <a:rPr lang="pt-BR" sz="2800" dirty="0" err="1"/>
              <a:t>zika</a:t>
            </a:r>
            <a:r>
              <a:rPr lang="pt-BR" sz="2800" dirty="0"/>
              <a:t> congênita, de mãe para filho, cuja expressão de maior gravidade é atualmente a microcefalia, mas que não é a única e talvez não seja a mais frequente</a:t>
            </a:r>
            <a:r>
              <a:rPr lang="pt-BR" sz="1900" dirty="0"/>
              <a:t>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76773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ff.fiocruz.br/images/Destaque/fotodestaque1--22-2-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3285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9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Microcefalia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214" y="1524242"/>
            <a:ext cx="8229600" cy="48768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pt-BR" sz="2400" dirty="0"/>
              <a:t>A microcefalia era, até meados do ano passado, uma doença considerada rara no Brasil e no mundo. O número de casos no Brasil explodiu a partir de </a:t>
            </a:r>
            <a:r>
              <a:rPr lang="pt-BR" dirty="0"/>
              <a:t>A</a:t>
            </a:r>
            <a:r>
              <a:rPr lang="pt-BR" sz="2400" dirty="0"/>
              <a:t>gosto/2015, meses depois de uma epidemia de ZIKA no Nordeste. Exames feitos em bebês e fetos com a má-formação reforçaram a tese de que o aumento de casos é causado pela transmissão vertical — da mãe para o bebê, na gestação. </a:t>
            </a:r>
          </a:p>
        </p:txBody>
      </p:sp>
    </p:spTree>
    <p:extLst>
      <p:ext uri="{BB962C8B-B14F-4D97-AF65-F5344CB8AC3E}">
        <p14:creationId xmlns:p14="http://schemas.microsoft.com/office/powerpoint/2010/main" val="361212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Microcefalia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 diagnóstico da microcefalia não é só a avaliação do perímetro encefálico. Para considerar o tamanho da cabeça do bebê, é preciso observar o momento em que este bebê nasceu. Se ele é prematuro, terá um perímetro encefálico menor, mas também terá um menor comprimento. </a:t>
            </a:r>
          </a:p>
        </p:txBody>
      </p:sp>
    </p:spTree>
    <p:extLst>
      <p:ext uri="{BB962C8B-B14F-4D97-AF65-F5344CB8AC3E}">
        <p14:creationId xmlns:p14="http://schemas.microsoft.com/office/powerpoint/2010/main" val="201477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624367"/>
            <a:ext cx="3888432" cy="2527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2" y="2100060"/>
            <a:ext cx="4248472" cy="41044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365104"/>
            <a:ext cx="37444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Microcefalia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É preciso considerar a relação entre a curva do perímetro encefálico, a curva do peso e a curva da estatura da criança; observar se existe a proporção entre o rostinho do bebê e o crânio, ou seja, se não está sobrando pele sobre o crânio, que são elementos que vão ajudar nesse diagnóstico. Além disso, é preciso realizar o exame neurológico e muitas vezes no primeiro exame já é possível observar algumas alterações do desenvolvimento desse bebê.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Ele é mais hipertônico do que deveria ser, às vezes é um pouco mais alheio.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878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00200"/>
            <a:ext cx="71287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7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Microcefalia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Brasil pode acumular 15 mil casos até o fim de 2016, estima o infectologista Rivaldo Venâncio, diretor da Fundação Oswaldo cruz (Fiocruz) em Mato Grosso do Sul.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Além disso, alerta o especialista, há numerosos casos de bebês expostos ao </a:t>
            </a:r>
            <a:r>
              <a:rPr lang="pt-BR" dirty="0" err="1"/>
              <a:t>zika</a:t>
            </a:r>
            <a:r>
              <a:rPr lang="pt-BR" dirty="0"/>
              <a:t> que nascem com o cérebro em tamanho normal, mas depois apresentam alterações congênitas, como problemas oculares e auditivos</a:t>
            </a:r>
          </a:p>
          <a:p>
            <a:pPr marL="0" indent="0" algn="just">
              <a:buNone/>
            </a:pPr>
            <a:r>
              <a:rPr lang="pt-BR" dirty="0"/>
              <a:t>  ( síndrome de </a:t>
            </a:r>
            <a:r>
              <a:rPr lang="pt-BR" dirty="0" err="1"/>
              <a:t>zika</a:t>
            </a:r>
            <a:r>
              <a:rPr lang="pt-BR" dirty="0"/>
              <a:t> congênita). </a:t>
            </a:r>
          </a:p>
        </p:txBody>
      </p:sp>
    </p:spTree>
    <p:extLst>
      <p:ext uri="{BB962C8B-B14F-4D97-AF65-F5344CB8AC3E}">
        <p14:creationId xmlns:p14="http://schemas.microsoft.com/office/powerpoint/2010/main" val="3426961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Microcefalia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dirty="0"/>
              <a:t>Estamos assistindo à chegada de uma geração de bebês que necessitam de cuidados intensos para sua melhor qualidade de vida. 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Será necessária assistência para essas crianças, e também levar em conta o impacto para a família e a necessidade de assistência à mesma.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097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Microcefalia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O bebê pode apresentar retardo mental, paralisia cerebral, epilepsia, atraso no desenvolvimento global.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Existem diversas manifestações clínicas do acometimento cerebral, levando a diferenças em relação ao prognóstico dessas crianças.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Algumas crianças podem desenvolver um grau de microcefalia pequeno e que não tem nenhum acometimento cerebral. </a:t>
            </a:r>
          </a:p>
        </p:txBody>
      </p:sp>
    </p:spTree>
    <p:extLst>
      <p:ext uri="{BB962C8B-B14F-4D97-AF65-F5344CB8AC3E}">
        <p14:creationId xmlns:p14="http://schemas.microsoft.com/office/powerpoint/2010/main" val="418090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3130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13690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8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Síndrome </a:t>
            </a:r>
            <a:r>
              <a:rPr lang="pt-BR" dirty="0" err="1"/>
              <a:t>zika</a:t>
            </a:r>
            <a:r>
              <a:rPr lang="pt-BR" dirty="0"/>
              <a:t> congênita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Pesquisadores destacam que os estudos ainda possuem muito mais questionamentos do que respostas sobre a doença. No entanto, os estudos realizados até o momento mostram que o vírus da </a:t>
            </a:r>
            <a:r>
              <a:rPr lang="pt-BR" dirty="0" err="1"/>
              <a:t>zika</a:t>
            </a:r>
            <a:r>
              <a:rPr lang="pt-BR" dirty="0"/>
              <a:t> pode causar várias outras lesões cerebrais, e não somente a microcefalia. Em casos mais graves, as lesões podem gerar alterações em outros órgãos.</a:t>
            </a:r>
          </a:p>
          <a:p>
            <a:pPr algn="just"/>
            <a:r>
              <a:rPr lang="pt-BR" dirty="0"/>
              <a:t>"A infecção pelo vírus da </a:t>
            </a:r>
            <a:r>
              <a:rPr lang="pt-BR" dirty="0" err="1"/>
              <a:t>zika</a:t>
            </a:r>
            <a:r>
              <a:rPr lang="pt-BR" dirty="0"/>
              <a:t> pode causar uma série de alterações cerebrais, não apenas a microcefalia. Nos casos mais graves, os bebês podem nascer natimortos. A criança pode nascer com o perímetro normal do cérebro e ter alguma alteração. Foram registradas alterações no tálamo, no desenvolvimento do cerebelo, alterações no córtex cerebral, entre outros problemas", afirmou o virologista </a:t>
            </a:r>
            <a:r>
              <a:rPr lang="pt-BR" dirty="0" err="1"/>
              <a:t>Amilcar</a:t>
            </a:r>
            <a:r>
              <a:rPr lang="pt-BR" dirty="0"/>
              <a:t> </a:t>
            </a:r>
            <a:r>
              <a:rPr lang="pt-BR" dirty="0" err="1"/>
              <a:t>Tanuri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516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Investigação diagnóstica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dirty="0"/>
              <a:t>O objetivo principal da investigação é confirmar o diagnóstico de microcefalia congênita, afastando a possibilidade de um falso positivo (uma criança sadia com PC menor que o parâmetro definido), tendo em vista não existir tratamento específico para a infecção pelo vírus </a:t>
            </a:r>
            <a:r>
              <a:rPr lang="pt-BR" dirty="0" err="1"/>
              <a:t>Zika</a:t>
            </a:r>
            <a:r>
              <a:rPr lang="pt-BR" dirty="0"/>
              <a:t>, e nem mesmo para a microcefalia.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 Além disso, objetiva excluir outras etiologias para a microcefalia que tenham tratamento como, por exemplo, a toxoplasmose e a infecção pelo citomegalovírus. </a:t>
            </a:r>
          </a:p>
        </p:txBody>
      </p:sp>
    </p:spTree>
    <p:extLst>
      <p:ext uri="{BB962C8B-B14F-4D97-AF65-F5344CB8AC3E}">
        <p14:creationId xmlns:p14="http://schemas.microsoft.com/office/powerpoint/2010/main" val="3508971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/>
              <a:t>A confirmação de microcefalia relacionada ao vírus </a:t>
            </a:r>
            <a:r>
              <a:rPr lang="pt-BR" sz="3200" dirty="0" err="1"/>
              <a:t>Zika</a:t>
            </a:r>
            <a:r>
              <a:rPr lang="pt-BR" sz="3200" dirty="0"/>
              <a:t> durante a gestação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 Caso confirmado de feto com alterações pós-infecciosas no SNC relacionadas ao vírus </a:t>
            </a:r>
            <a:r>
              <a:rPr lang="pt-BR" dirty="0" err="1"/>
              <a:t>Zika</a:t>
            </a:r>
            <a:r>
              <a:rPr lang="pt-BR" dirty="0"/>
              <a:t>: 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Feto com alterações no SNC características de infecção congênita identificada por exame de imagem e relato de exantema na mãe durante gestação, excluídas outras possíveis causas, infecciosas e não infecciosas.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529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Investigação laboratorial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Triagem infecciosa (sorologias) devem ser coletadas amostras de: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dirty="0"/>
              <a:t>  sangue do cordão umbilical (3 ml);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dirty="0"/>
              <a:t>placenta (3 fragmentos de dimensões de 1cm3 cada);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dirty="0"/>
              <a:t> líquido cefalorraquidiano do RN (1 ml);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dirty="0"/>
              <a:t>  sangue da mãe (10 ml).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7008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1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Exames de imagem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Os seguintes exames são indicados:  </a:t>
            </a:r>
          </a:p>
          <a:p>
            <a:pPr algn="just"/>
            <a:r>
              <a:rPr lang="pt-BR" dirty="0">
                <a:solidFill>
                  <a:schemeClr val="tx2"/>
                </a:solidFill>
              </a:rPr>
              <a:t>Ultrassonografia </a:t>
            </a:r>
            <a:r>
              <a:rPr lang="pt-BR" dirty="0" err="1">
                <a:solidFill>
                  <a:schemeClr val="tx2"/>
                </a:solidFill>
              </a:rPr>
              <a:t>transfontanela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/>
              <a:t>(US-TF), como primeira opção de exame de imagem, sempre que disponível, considerando que a tomografia computadorizada envolve alta carga de radiação (equivalente a 70-100 exames radiográficos) e que sua realização em RN com frequência exige sedação;  </a:t>
            </a:r>
          </a:p>
          <a:p>
            <a:pPr algn="just"/>
            <a:r>
              <a:rPr lang="pt-BR" dirty="0">
                <a:solidFill>
                  <a:schemeClr val="tx2"/>
                </a:solidFill>
              </a:rPr>
              <a:t>Tomografia de crânio </a:t>
            </a:r>
            <a:r>
              <a:rPr lang="pt-BR" dirty="0"/>
              <a:t>(TCC), sem contraste, para RN cujo tamanho da fontanela impossibilite a US-TF e para aqueles em que, após os exames laboratoriais e a US-TF, persista dúvida.</a:t>
            </a:r>
          </a:p>
        </p:txBody>
      </p:sp>
    </p:spTree>
    <p:extLst>
      <p:ext uri="{BB962C8B-B14F-4D97-AF65-F5344CB8AC3E}">
        <p14:creationId xmlns:p14="http://schemas.microsoft.com/office/powerpoint/2010/main" val="416426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Exames de imagem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Os achados são inespecíficos de uma encefalite com destruição cerebral e microcefalia por perda tecidual, com imagens de calcificações, dilatação ventricular, atrofia cerebral, </a:t>
            </a:r>
            <a:r>
              <a:rPr lang="pt-BR" dirty="0" err="1"/>
              <a:t>lisencefalia</a:t>
            </a:r>
            <a:r>
              <a:rPr lang="pt-BR" dirty="0"/>
              <a:t>, entre outras.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00200"/>
            <a:ext cx="6986622" cy="30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7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“Teste da Orelhinha”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A Triagem Auditiva Neonatal também conhecida como “Teste da Orelhinha”, deve ser realizada, preferencialmente, nos primeiros dias de vida (24h a 48h), ainda na maternidade.</a:t>
            </a:r>
          </a:p>
          <a:p>
            <a:pPr algn="just"/>
            <a:r>
              <a:rPr lang="pt-BR" dirty="0"/>
              <a:t> Caso o estabelecimento de saúde não tenha o equipamento para realizar o Potencial Evocado Auditivo de Tronco Encefálico (PEATE), deve-se encaminhar o bebê para um serviço de referência mais próximo (Centro Especializado em Reabilitação com modalidade auditiva ou Centro de Reabilitação Auditiva na Alta Complexidade), no máximo até o primeiro mês de vida, exceto quando a saúde da criança não permita a realização do exame.</a:t>
            </a:r>
          </a:p>
          <a:p>
            <a:pPr algn="just"/>
            <a:r>
              <a:rPr lang="pt-BR" dirty="0"/>
              <a:t> A presença de microcefalia é um indicador de risco para perda auditiva (IRDA). </a:t>
            </a:r>
          </a:p>
        </p:txBody>
      </p:sp>
    </p:spTree>
    <p:extLst>
      <p:ext uri="{BB962C8B-B14F-4D97-AF65-F5344CB8AC3E}">
        <p14:creationId xmlns:p14="http://schemas.microsoft.com/office/powerpoint/2010/main" val="1714975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844824"/>
            <a:ext cx="6336704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6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“Teste da Orelhinha”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dirty="0"/>
              <a:t>Portanto, para as crianças com microcefalia, deve-se realizar o PEATE como primeira escolha devido a maior prevalência de perdas auditivas </a:t>
            </a:r>
            <a:r>
              <a:rPr lang="pt-BR" dirty="0" err="1"/>
              <a:t>retrococleares</a:t>
            </a:r>
            <a:r>
              <a:rPr lang="pt-BR" dirty="0"/>
              <a:t> não identificáveis por outros exames.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Não deverá ser realizado naquelas crianças que apresentem malformação na orelha (mesmo que unilateral). Estas deverão ser encaminhadas diretamente para um serviço de referência para a realização de diagnóstico otorrinolaringológico e </a:t>
            </a:r>
            <a:r>
              <a:rPr lang="pt-BR" dirty="0" err="1"/>
              <a:t>audiológico</a:t>
            </a:r>
            <a:r>
              <a:rPr lang="pt-BR" dirty="0"/>
              <a:t>, conforme as Diretrizes de Atenção da Triagem Auditiva Neonatal.</a:t>
            </a:r>
          </a:p>
        </p:txBody>
      </p:sp>
    </p:spTree>
    <p:extLst>
      <p:ext uri="{BB962C8B-B14F-4D97-AF65-F5344CB8AC3E}">
        <p14:creationId xmlns:p14="http://schemas.microsoft.com/office/powerpoint/2010/main" val="3627857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“Teste do Olhinho”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 Faz parte do exame físico do recém-nascido ainda na maternidade, contemplando a inspeção o Teste do Reflexo Vermelho (TRV) da retina, por meio de feixe de luz. </a:t>
            </a:r>
          </a:p>
          <a:p>
            <a:pPr algn="just"/>
            <a:r>
              <a:rPr lang="pt-BR" dirty="0"/>
              <a:t>O TRV pode ser realizado nas maternidades, nos Centros Especializados em Reabilitação - CER (com modalidade visual) e nos serviços especializados em oftalmologia. </a:t>
            </a:r>
          </a:p>
          <a:p>
            <a:pPr algn="just"/>
            <a:r>
              <a:rPr lang="pt-BR" dirty="0"/>
              <a:t>Uma vez detectada qualquer alteração no teste do olhinho, o bebê deverá ser encaminhado para a realização do diagnóstico em serviço especializado em reabilitação com modalidade visual ou para serviços especializados em oftalmologia, conforme as Diretrizes de Atenção à Saúde Ocular na Infância </a:t>
            </a:r>
          </a:p>
        </p:txBody>
      </p:sp>
    </p:spTree>
    <p:extLst>
      <p:ext uri="{BB962C8B-B14F-4D97-AF65-F5344CB8AC3E}">
        <p14:creationId xmlns:p14="http://schemas.microsoft.com/office/powerpoint/2010/main" val="79175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bre Zika Dengue e Chikungu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151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95936" y="8367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ZIKA</a:t>
            </a:r>
          </a:p>
        </p:txBody>
      </p:sp>
    </p:spTree>
    <p:extLst>
      <p:ext uri="{BB962C8B-B14F-4D97-AF65-F5344CB8AC3E}">
        <p14:creationId xmlns:p14="http://schemas.microsoft.com/office/powerpoint/2010/main" val="3407298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595" y="1916832"/>
            <a:ext cx="3744416" cy="30243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2896"/>
            <a:ext cx="424847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2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Exame do Fundo de Olho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 Exame do Fundo de Olho (</a:t>
            </a:r>
            <a:r>
              <a:rPr lang="pt-BR" dirty="0" err="1"/>
              <a:t>fundoscopia</a:t>
            </a:r>
            <a:r>
              <a:rPr lang="pt-BR" dirty="0"/>
              <a:t>): deve-se proceder ao exame do fundo de olho para auxiliar no diagnóstico diferencial de infecções congênitas, como sífilis, toxoplasmose e citomegalovírus, que pode ser realizado após a alta da criança.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884712"/>
            <a:ext cx="56886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algn="just"/>
            <a:r>
              <a:rPr lang="pt-BR" dirty="0"/>
              <a:t>Todos os bebês com confirmação de microcefalia devem manter as consultas de Puericultura na Atenção Básica</a:t>
            </a:r>
          </a:p>
          <a:p>
            <a:pPr algn="just"/>
            <a:r>
              <a:rPr lang="pt-BR" dirty="0"/>
              <a:t>A vinculação com a Unidade Básica de Saúde é fundamental para este acompanhamento, mesmo que a criança necessite ser acompanhada em serviço especializado. </a:t>
            </a:r>
          </a:p>
          <a:p>
            <a:pPr algn="just"/>
            <a:r>
              <a:rPr lang="pt-BR" dirty="0"/>
              <a:t>O atendimento na Atenção Básica e na Atenção Especializada, de forma compartilhada, faz com que essas crianças sejam mais bem assistidas e as famílias amparadas. </a:t>
            </a:r>
          </a:p>
        </p:txBody>
      </p:sp>
    </p:spTree>
    <p:extLst>
      <p:ext uri="{BB962C8B-B14F-4D97-AF65-F5344CB8AC3E}">
        <p14:creationId xmlns:p14="http://schemas.microsoft.com/office/powerpoint/2010/main" val="3923862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Além de serem acompanhados por meio da puericultura, também devem ser encaminhados para estimulação precoce.</a:t>
            </a:r>
          </a:p>
          <a:p>
            <a:pPr algn="just"/>
            <a:r>
              <a:rPr lang="pt-BR" dirty="0"/>
              <a:t>Devem buscar serviço de reabilitação (Centro Especializado de Reabilitação, Centro de Reabilitação em Medicina Física, Centro de Reabilitação Física – nível intermediário, Serviço de Reabilitação Intelectual); cuidados por fisioterapeuta, fonoaudiólogo ou terapeuta ocupacional do NASF ou vinculados às equipes da Atenção Básica; ou em Ambulatório de Seguimento de Recém-Nascido de Risco. </a:t>
            </a:r>
          </a:p>
        </p:txBody>
      </p:sp>
    </p:spTree>
    <p:extLst>
      <p:ext uri="{BB962C8B-B14F-4D97-AF65-F5344CB8AC3E}">
        <p14:creationId xmlns:p14="http://schemas.microsoft.com/office/powerpoint/2010/main" val="2177037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00806"/>
            <a:ext cx="6408712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62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Acompanhamento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/>
              <a:t>Uma vez que a microcefalia tenha sido diagnosticada, será necessário cuidar do bebe nas suas necessidades:</a:t>
            </a:r>
          </a:p>
          <a:p>
            <a:pPr marL="0" indent="0" algn="ctr">
              <a:buNone/>
            </a:pPr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b="1" dirty="0"/>
              <a:t>fisioterapia:</a:t>
            </a:r>
            <a:r>
              <a:rPr lang="pt-BR" dirty="0"/>
              <a:t> se ele estiver mais rígido, se estiver evoluindo com atraso no desenvolvimento; </a:t>
            </a:r>
          </a:p>
          <a:p>
            <a:pPr algn="just"/>
            <a:r>
              <a:rPr lang="pt-BR" b="1" dirty="0"/>
              <a:t>fonoaudiologia</a:t>
            </a:r>
            <a:r>
              <a:rPr lang="pt-BR" dirty="0"/>
              <a:t> se tiver dificuldade para engolir; </a:t>
            </a:r>
          </a:p>
          <a:p>
            <a:pPr algn="just"/>
            <a:r>
              <a:rPr lang="pt-BR" b="1" dirty="0"/>
              <a:t>terapia ocupacional </a:t>
            </a:r>
            <a:r>
              <a:rPr lang="pt-BR" dirty="0"/>
              <a:t>para ensinar ao bebê para que servem os movimentos que a fisioterapia vai ajudar a desenvolver; </a:t>
            </a:r>
          </a:p>
          <a:p>
            <a:pPr algn="just"/>
            <a:r>
              <a:rPr lang="pt-BR" b="1" dirty="0"/>
              <a:t>fisioterapia respiratória </a:t>
            </a:r>
            <a:r>
              <a:rPr lang="pt-BR" dirty="0"/>
              <a:t>para que ele possa respirar melhor; </a:t>
            </a:r>
          </a:p>
          <a:p>
            <a:pPr algn="just"/>
            <a:r>
              <a:rPr lang="pt-BR" b="1" dirty="0" err="1"/>
              <a:t>neuropediatria</a:t>
            </a:r>
            <a:r>
              <a:rPr lang="pt-BR" dirty="0"/>
              <a:t> porque ele pode desenvolver crises convulsivas.</a:t>
            </a:r>
          </a:p>
          <a:p>
            <a:pPr algn="just"/>
            <a:endParaRPr lang="pt-BR" dirty="0"/>
          </a:p>
          <a:p>
            <a:pPr marL="0" indent="0" algn="ctr">
              <a:buNone/>
            </a:pPr>
            <a:r>
              <a:rPr lang="pt-BR" dirty="0"/>
              <a:t> Dependendo do acometimento, vai precisar de maior ou  menor suporte. </a:t>
            </a:r>
          </a:p>
        </p:txBody>
      </p:sp>
    </p:spTree>
    <p:extLst>
      <p:ext uri="{BB962C8B-B14F-4D97-AF65-F5344CB8AC3E}">
        <p14:creationId xmlns:p14="http://schemas.microsoft.com/office/powerpoint/2010/main" val="128704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77048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1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Acompanhamento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equipe de saúde deve estar sensibilizada a acolher a gestante com caso suspeito e suas angústias, dúvidas e medos, por meio de uma escuta qualificada, sem julgamento nem preconceitos, que permita à mulher falar de sua intimidade com segurança.</a:t>
            </a:r>
          </a:p>
          <a:p>
            <a:pPr algn="just"/>
            <a:r>
              <a:rPr lang="pt-BR" dirty="0"/>
              <a:t> Quando necessário, as equipes de Saúde da Família podem solicitar o apoio matricial dos profissionais de saúde mental, por intermédio do Núcleo de Apoio à Saúde da Família (NASF) ou de outros profissionais de saúde mental do município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487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valor da escuta no cuidado aos cuidadores 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00808"/>
            <a:ext cx="75608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7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/>
              <a:t>Sobre o futuro saudável de brasileirinhas e brasileirinhos e do nosso país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247308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O desenvolvimento físico, </a:t>
            </a:r>
            <a:r>
              <a:rPr lang="pt-BR" sz="2000" dirty="0" err="1"/>
              <a:t>socioemocional</a:t>
            </a:r>
            <a:r>
              <a:rPr lang="pt-BR" sz="2000" dirty="0"/>
              <a:t> e cognitivo na primeira infância (0 a 6 anos) determina de forma decisiva as oportunidades na vida de uma pessoa, suas chances de gozar de boa saúde e aquisição de competências favorecendo as oportunidades de trabalho, convívio social, criatividade e bem estar!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Do futuro bem construído hoje, crescem as esperanças de um Brasil sustentável!</a:t>
            </a:r>
          </a:p>
          <a:p>
            <a:pPr marL="0" indent="0" algn="just">
              <a:buNone/>
            </a:pPr>
            <a:r>
              <a:rPr lang="pt-BR" sz="2000" dirty="0"/>
              <a:t>Com esta certeza, a Estratégia Brasileirinhas e Brasileirinhos Saudáveis ( EBBS), Instituto Fernandes Figueira, Fiocruz,  trabalha pela produção e promoção de saúde das crianças brasileiras!</a:t>
            </a:r>
          </a:p>
          <a:p>
            <a:pPr marL="0" indent="0" algn="just">
              <a:buNone/>
            </a:pPr>
            <a:r>
              <a:rPr lang="pt-BR" sz="2000" dirty="0"/>
              <a:t>Venha nos conhecer!!!!</a:t>
            </a:r>
          </a:p>
          <a:p>
            <a:pPr marL="0" indent="0" algn="just">
              <a:buNone/>
            </a:pPr>
            <a:r>
              <a:rPr lang="pt-BR" sz="2000" dirty="0"/>
              <a:t>Obrigada pela Atenção!!!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                                                     http://www.ebbs.iff.fiocruz.br/ebbs/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37908"/>
            <a:ext cx="3996444" cy="25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NTOMAS-Z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5327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6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bre Chikungunya Dengue e Z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9151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212" y="1268760"/>
            <a:ext cx="893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CHIKUNGUNYA</a:t>
            </a:r>
            <a:endParaRPr lang="pt-BR" b="1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74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NTOMAS-CHIKUNGU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14375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4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bre Dengue Zika e Chikungu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9151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510" y="980728"/>
            <a:ext cx="87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DENGUE</a:t>
            </a:r>
          </a:p>
        </p:txBody>
      </p:sp>
    </p:spTree>
    <p:extLst>
      <p:ext uri="{BB962C8B-B14F-4D97-AF65-F5344CB8AC3E}">
        <p14:creationId xmlns:p14="http://schemas.microsoft.com/office/powerpoint/2010/main" val="421247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NTOMAS DE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13422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866</TotalTime>
  <Words>2151</Words>
  <Application>Microsoft Office PowerPoint</Application>
  <PresentationFormat>Apresentação na tela (4:3)</PresentationFormat>
  <Paragraphs>196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Brilho</vt:lpstr>
      <vt:lpstr>ZIKA</vt:lpstr>
      <vt:lpstr>Aedes aegypt – “o odioso do Egito”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ZIKA vírus </vt:lpstr>
      <vt:lpstr> ZIKA VIRUS</vt:lpstr>
      <vt:lpstr>Histórico Por que se sabe tão pouco a respeito do zika?</vt:lpstr>
      <vt:lpstr>Histórico Por que se sabe tão pouco a respeito do zika?</vt:lpstr>
      <vt:lpstr>Histórico Por que se sabe tão pouco a respeito do zika?</vt:lpstr>
      <vt:lpstr>Histórico Por que se sabe tão pouco a respeito do zika?</vt:lpstr>
      <vt:lpstr>  Histórico Brasil </vt:lpstr>
      <vt:lpstr>Histórico Brasil</vt:lpstr>
      <vt:lpstr>Histórico Brasil</vt:lpstr>
      <vt:lpstr>O vírus zika é capaz de ultrapassar a barreira placentária...</vt:lpstr>
      <vt:lpstr>Apresentação do PowerPoint</vt:lpstr>
      <vt:lpstr>Microcefalia</vt:lpstr>
      <vt:lpstr>Microcefalia</vt:lpstr>
      <vt:lpstr>Apresentação do PowerPoint</vt:lpstr>
      <vt:lpstr>Microcefalia</vt:lpstr>
      <vt:lpstr>Apresentação do PowerPoint</vt:lpstr>
      <vt:lpstr> Microcefalia</vt:lpstr>
      <vt:lpstr>Microcefalia</vt:lpstr>
      <vt:lpstr>Microcefalia</vt:lpstr>
      <vt:lpstr>Síndrome zika congênita</vt:lpstr>
      <vt:lpstr>Investigação diagnóstica</vt:lpstr>
      <vt:lpstr>A confirmação de microcefalia relacionada ao vírus Zika durante a gestação</vt:lpstr>
      <vt:lpstr>Investigação laboratorial</vt:lpstr>
      <vt:lpstr>Exames de imagem</vt:lpstr>
      <vt:lpstr>Exames de imagem</vt:lpstr>
      <vt:lpstr>“Teste da Orelhinha”</vt:lpstr>
      <vt:lpstr>Apresentação do PowerPoint</vt:lpstr>
      <vt:lpstr>“Teste da Orelhinha”</vt:lpstr>
      <vt:lpstr>“Teste do Olhinho”</vt:lpstr>
      <vt:lpstr>Apresentação do PowerPoint</vt:lpstr>
      <vt:lpstr>Exame do Fundo de Olho</vt:lpstr>
      <vt:lpstr>Acompanhamento</vt:lpstr>
      <vt:lpstr>Acompanhamento</vt:lpstr>
      <vt:lpstr>Apresentação do PowerPoint</vt:lpstr>
      <vt:lpstr>Acompanhamento</vt:lpstr>
      <vt:lpstr>Apresentação do PowerPoint</vt:lpstr>
      <vt:lpstr>Acompanhamento</vt:lpstr>
      <vt:lpstr>O valor da escuta no cuidado aos cuidadores </vt:lpstr>
      <vt:lpstr>Sobre o futuro saudável de brasileirinhas e brasileirinhos e do nosso país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</dc:title>
  <dc:creator>LILIANA</dc:creator>
  <cp:lastModifiedBy>Glaucia da Silva Mendes Moraes</cp:lastModifiedBy>
  <cp:revision>63</cp:revision>
  <dcterms:created xsi:type="dcterms:W3CDTF">2016-02-11T09:17:52Z</dcterms:created>
  <dcterms:modified xsi:type="dcterms:W3CDTF">2016-04-04T14:39:45Z</dcterms:modified>
</cp:coreProperties>
</file>